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8" r:id="rId2"/>
    <p:sldMasterId id="2147483668" r:id="rId3"/>
    <p:sldMasterId id="2147483678" r:id="rId4"/>
  </p:sldMasterIdLst>
  <p:sldIdLst>
    <p:sldId id="259" r:id="rId5"/>
    <p:sldId id="269" r:id="rId6"/>
    <p:sldId id="271" r:id="rId7"/>
    <p:sldId id="261" r:id="rId8"/>
    <p:sldId id="270" r:id="rId9"/>
    <p:sldId id="263" r:id="rId10"/>
    <p:sldId id="268" r:id="rId11"/>
    <p:sldId id="264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91" d="100"/>
          <a:sy n="91" d="100"/>
        </p:scale>
        <p:origin x="-444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70377"/>
            <a:ext cx="82296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6317-9BE9-0843-AFB8-4A6F53D5D2E3}" type="datetimeFigureOut">
              <a:rPr lang="en-US" smtClean="0"/>
              <a:t>6/29/2016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E5EA-4464-BA47-99FD-3764F01FF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5571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70377"/>
            <a:ext cx="82296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6317-9BE9-0843-AFB8-4A6F53D5D2E3}" type="datetimeFigureOut">
              <a:rPr lang="en-US" smtClean="0"/>
              <a:t>6/29/2016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E5EA-4464-BA47-99FD-3764F01FF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790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6317-9BE9-0843-AFB8-4A6F53D5D2E3}" type="datetimeFigureOut">
              <a:rPr lang="en-US" smtClean="0"/>
              <a:t>6/29/2016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E5EA-4464-BA47-99FD-3764F01FF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062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3569"/>
            <a:ext cx="82296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20348"/>
            <a:ext cx="8229600" cy="400581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6317-9BE9-0843-AFB8-4A6F53D5D2E3}" type="datetimeFigureOut">
              <a:rPr lang="en-US" smtClean="0"/>
              <a:t>6/29/2016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E5EA-4464-BA47-99FD-3764F01FF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1059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6317-9BE9-0843-AFB8-4A6F53D5D2E3}" type="datetimeFigureOut">
              <a:rPr lang="en-US" smtClean="0"/>
              <a:t>6/29/2016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E5EA-4464-BA47-99FD-3764F01FF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9171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83620"/>
            <a:ext cx="82296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054088"/>
            <a:ext cx="4038600" cy="407207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054088"/>
            <a:ext cx="4038600" cy="4072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6317-9BE9-0843-AFB8-4A6F53D5D2E3}" type="datetimeFigureOut">
              <a:rPr lang="en-US" smtClean="0"/>
              <a:t>6/29/2016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E5EA-4464-BA47-99FD-3764F01FF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7831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3061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791"/>
            <a:ext cx="4040188" cy="52801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303805"/>
            <a:ext cx="4040188" cy="382235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75791"/>
            <a:ext cx="4041775" cy="52801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03805"/>
            <a:ext cx="4041775" cy="382235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6317-9BE9-0843-AFB8-4A6F53D5D2E3}" type="datetimeFigureOut">
              <a:rPr lang="en-US" smtClean="0"/>
              <a:t>6/29/2016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E5EA-4464-BA47-99FD-3764F01FF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0701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6317-9BE9-0843-AFB8-4A6F53D5D2E3}" type="datetimeFigureOut">
              <a:rPr lang="en-US" smtClean="0"/>
              <a:t>6/29/2016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E5EA-4464-BA47-99FD-3764F01FF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7409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09756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808383"/>
            <a:ext cx="5111750" cy="531778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974574"/>
            <a:ext cx="3008313" cy="415158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6317-9BE9-0843-AFB8-4A6F53D5D2E3}" type="datetimeFigureOut">
              <a:rPr lang="en-US" smtClean="0"/>
              <a:t>6/29/2016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E5EA-4464-BA47-99FD-3764F01FF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273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292087"/>
            <a:ext cx="5486400" cy="34354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6317-9BE9-0843-AFB8-4A6F53D5D2E3}" type="datetimeFigureOut">
              <a:rPr lang="en-US" smtClean="0"/>
              <a:t>6/29/2016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E5EA-4464-BA47-99FD-3764F01FF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9449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4296" y="970377"/>
            <a:ext cx="6122504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E5EA-4464-BA47-99FD-3764F01FF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581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6317-9BE9-0843-AFB8-4A6F53D5D2E3}" type="datetimeFigureOut">
              <a:rPr lang="en-US" smtClean="0"/>
              <a:t>6/29/2016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E5EA-4464-BA47-99FD-3764F01FF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4992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69096" y="2004531"/>
            <a:ext cx="5589104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6938" y="3886200"/>
            <a:ext cx="6155636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E5EA-4464-BA47-99FD-3764F01FF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6932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0311" y="993569"/>
            <a:ext cx="6082749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70312" y="2120348"/>
            <a:ext cx="6082748" cy="400581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E5EA-4464-BA47-99FD-3764F01FF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134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3321" y="4393648"/>
            <a:ext cx="6056244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23321" y="2893461"/>
            <a:ext cx="6056244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E5EA-4464-BA47-99FD-3764F01FF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5672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E5EA-4464-BA47-99FD-3764F01FF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32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123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4614" y="1292087"/>
            <a:ext cx="5486400" cy="34354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4614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E5EA-4464-BA47-99FD-3764F01FF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0668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579CF-62C9-4CF9-8CCC-C39FDD4B4342}" type="datetimeFigureOut">
              <a:rPr lang="en-US" smtClean="0"/>
              <a:t>6/29/2016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38515-DBF6-44EE-87AB-C92451072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3075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579CF-62C9-4CF9-8CCC-C39FDD4B4342}" type="datetimeFigureOut">
              <a:rPr lang="en-US" smtClean="0"/>
              <a:t>6/29/2016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38515-DBF6-44EE-87AB-C92451072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3557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579CF-62C9-4CF9-8CCC-C39FDD4B4342}" type="datetimeFigureOut">
              <a:rPr lang="en-US" smtClean="0"/>
              <a:t>6/29/2016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38515-DBF6-44EE-87AB-C92451072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0913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579CF-62C9-4CF9-8CCC-C39FDD4B4342}" type="datetimeFigureOut">
              <a:rPr lang="en-US" smtClean="0"/>
              <a:t>6/29/2016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38515-DBF6-44EE-87AB-C92451072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4696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579CF-62C9-4CF9-8CCC-C39FDD4B4342}" type="datetimeFigureOut">
              <a:rPr lang="en-US" smtClean="0"/>
              <a:t>6/29/2016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38515-DBF6-44EE-87AB-C92451072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885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3569"/>
            <a:ext cx="82296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20348"/>
            <a:ext cx="8229600" cy="400581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6317-9BE9-0843-AFB8-4A6F53D5D2E3}" type="datetimeFigureOut">
              <a:rPr lang="en-US" smtClean="0"/>
              <a:t>6/29/2016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E5EA-4464-BA47-99FD-3764F01FF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4066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579CF-62C9-4CF9-8CCC-C39FDD4B4342}" type="datetimeFigureOut">
              <a:rPr lang="en-US" smtClean="0"/>
              <a:t>6/29/2016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38515-DBF6-44EE-87AB-C92451072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0980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579CF-62C9-4CF9-8CCC-C39FDD4B4342}" type="datetimeFigureOut">
              <a:rPr lang="en-US" smtClean="0"/>
              <a:t>6/29/2016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38515-DBF6-44EE-87AB-C92451072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842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579CF-62C9-4CF9-8CCC-C39FDD4B4342}" type="datetimeFigureOut">
              <a:rPr lang="en-US" smtClean="0"/>
              <a:t>6/29/2016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38515-DBF6-44EE-87AB-C92451072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0981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579CF-62C9-4CF9-8CCC-C39FDD4B4342}" type="datetimeFigureOut">
              <a:rPr lang="en-US" smtClean="0"/>
              <a:t>6/29/2016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38515-DBF6-44EE-87AB-C92451072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2961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6317-9BE9-0843-AFB8-4A6F53D5D2E3}" type="datetimeFigureOut">
              <a:rPr lang="en-US" smtClean="0"/>
              <a:t>6/29/2016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E5EA-4464-BA47-99FD-3764F01FF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0071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83620"/>
            <a:ext cx="82296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054088"/>
            <a:ext cx="4038600" cy="407207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054088"/>
            <a:ext cx="4038600" cy="4072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6317-9BE9-0843-AFB8-4A6F53D5D2E3}" type="datetimeFigureOut">
              <a:rPr lang="en-US" smtClean="0"/>
              <a:t>6/29/2016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E5EA-4464-BA47-99FD-3764F01FF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196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3061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791"/>
            <a:ext cx="4040188" cy="52801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303805"/>
            <a:ext cx="4040188" cy="382235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75791"/>
            <a:ext cx="4041775" cy="52801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03805"/>
            <a:ext cx="4041775" cy="382235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6317-9BE9-0843-AFB8-4A6F53D5D2E3}" type="datetimeFigureOut">
              <a:rPr lang="en-US" smtClean="0"/>
              <a:t>6/29/2016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E5EA-4464-BA47-99FD-3764F01FF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659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6317-9BE9-0843-AFB8-4A6F53D5D2E3}" type="datetimeFigureOut">
              <a:rPr lang="en-US" smtClean="0"/>
              <a:t>6/29/2016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E5EA-4464-BA47-99FD-3764F01FF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102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09756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808383"/>
            <a:ext cx="5111750" cy="531778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974574"/>
            <a:ext cx="3008313" cy="415158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6317-9BE9-0843-AFB8-4A6F53D5D2E3}" type="datetimeFigureOut">
              <a:rPr lang="en-US" smtClean="0"/>
              <a:t>6/29/2016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E5EA-4464-BA47-99FD-3764F01FF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8738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292087"/>
            <a:ext cx="5486400" cy="34354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6317-9BE9-0843-AFB8-4A6F53D5D2E3}" type="datetimeFigureOut">
              <a:rPr lang="en-US" smtClean="0"/>
              <a:t>6/29/2016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E5EA-4464-BA47-99FD-3764F01FF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557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2.jpg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slideLayout" Target="../slideLayouts/slideLayout21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96374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01077"/>
            <a:ext cx="8229600" cy="41250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066317-9BE9-0843-AFB8-4A6F53D5D2E3}" type="datetimeFigureOut">
              <a:rPr lang="en-US" smtClean="0"/>
              <a:t>6/29/2016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F4E5EA-4464-BA47-99FD-3764F01FF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175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96374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01077"/>
            <a:ext cx="8229600" cy="41250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066317-9BE9-0843-AFB8-4A6F53D5D2E3}" type="datetimeFigureOut">
              <a:rPr lang="en-US" smtClean="0"/>
              <a:t>6/29/2016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F4E5EA-4464-BA47-99FD-3764F01FF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3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0800" y="963742"/>
            <a:ext cx="6096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90800" y="2001077"/>
            <a:ext cx="6096000" cy="41250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F4E5EA-4464-BA47-99FD-3764F01FF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072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5" r:id="rId5"/>
    <p:sldLayoutId id="2147483677" r:id="rId6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2579CF-62C9-4CF9-8CCC-C39FDD4B4342}" type="datetimeFigureOut">
              <a:rPr lang="en-US" smtClean="0"/>
              <a:t>6/29/2016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438515-DBF6-44EE-87AB-C92451072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54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67954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63053" y="2149642"/>
            <a:ext cx="590349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Topics include: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Officer names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Number of members (if you have a trend for the past 4 years using SAMIEEE, please plot)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Best Practices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Activities/Highlight activities</a:t>
            </a:r>
          </a:p>
        </p:txBody>
      </p:sp>
    </p:spTree>
    <p:extLst>
      <p:ext uri="{BB962C8B-B14F-4D97-AF65-F5344CB8AC3E}">
        <p14:creationId xmlns:p14="http://schemas.microsoft.com/office/powerpoint/2010/main" val="42267762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1945" y="1145632"/>
            <a:ext cx="8156027" cy="1035968"/>
          </a:xfrm>
        </p:spPr>
        <p:txBody>
          <a:bodyPr>
            <a:normAutofit/>
          </a:bodyPr>
          <a:lstStyle/>
          <a:p>
            <a:r>
              <a:rPr lang="en-US" sz="2800" dirty="0" smtClean="0"/>
              <a:t>IEEE Singapore EMC Chapter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620109" y="2129051"/>
            <a:ext cx="7809188" cy="4601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Chapter committee</a:t>
            </a:r>
            <a:r>
              <a:rPr lang="en-US" sz="2400" dirty="0" smtClean="0">
                <a:solidFill>
                  <a:prstClr val="black"/>
                </a:solidFill>
              </a:rPr>
              <a:t>:	Richard Xian-Ke Gao (Chair)</a:t>
            </a:r>
          </a:p>
          <a:p>
            <a:r>
              <a:rPr lang="en-US" sz="2400" dirty="0">
                <a:solidFill>
                  <a:prstClr val="black"/>
                </a:solidFill>
              </a:rPr>
              <a:t>	</a:t>
            </a:r>
            <a:r>
              <a:rPr lang="en-US" sz="2400" dirty="0" smtClean="0">
                <a:solidFill>
                  <a:prstClr val="black"/>
                </a:solidFill>
              </a:rPr>
              <a:t>					Eng Kee Chua (Vice-Chair)</a:t>
            </a:r>
          </a:p>
          <a:p>
            <a:r>
              <a:rPr lang="en-US" sz="2400" dirty="0">
                <a:solidFill>
                  <a:prstClr val="black"/>
                </a:solidFill>
              </a:rPr>
              <a:t>	</a:t>
            </a:r>
            <a:r>
              <a:rPr lang="en-US" sz="2400" dirty="0" smtClean="0">
                <a:solidFill>
                  <a:prstClr val="black"/>
                </a:solidFill>
              </a:rPr>
              <a:t>					</a:t>
            </a:r>
            <a:r>
              <a:rPr lang="en-US" sz="2400" dirty="0" err="1" smtClean="0">
                <a:solidFill>
                  <a:prstClr val="black"/>
                </a:solidFill>
              </a:rPr>
              <a:t>En</a:t>
            </a:r>
            <a:r>
              <a:rPr lang="en-US" sz="2400" dirty="0" smtClean="0">
                <a:solidFill>
                  <a:prstClr val="black"/>
                </a:solidFill>
              </a:rPr>
              <a:t>-Xiao Liu (Treasurer)</a:t>
            </a:r>
          </a:p>
          <a:p>
            <a:r>
              <a:rPr lang="en-US" sz="2400" dirty="0">
                <a:solidFill>
                  <a:prstClr val="black"/>
                </a:solidFill>
              </a:rPr>
              <a:t>	</a:t>
            </a:r>
            <a:r>
              <a:rPr lang="en-US" sz="2400" dirty="0" smtClean="0">
                <a:solidFill>
                  <a:prstClr val="black"/>
                </a:solidFill>
              </a:rPr>
              <a:t>					Si-Ping Gao (Secretary)</a:t>
            </a:r>
          </a:p>
          <a:p>
            <a:r>
              <a:rPr lang="en-US" sz="2400" dirty="0">
                <a:solidFill>
                  <a:prstClr val="black"/>
                </a:solidFill>
              </a:rPr>
              <a:t>	</a:t>
            </a:r>
            <a:r>
              <a:rPr lang="en-US" sz="2400" dirty="0" smtClean="0">
                <a:solidFill>
                  <a:prstClr val="black"/>
                </a:solidFill>
              </a:rPr>
              <a:t>					</a:t>
            </a:r>
            <a:r>
              <a:rPr lang="en-US" sz="2400" dirty="0" err="1" smtClean="0">
                <a:solidFill>
                  <a:prstClr val="black"/>
                </a:solidFill>
              </a:rPr>
              <a:t>Er</a:t>
            </a:r>
            <a:r>
              <a:rPr lang="en-US" sz="2400" dirty="0" smtClean="0">
                <a:solidFill>
                  <a:prstClr val="black"/>
                </a:solidFill>
              </a:rPr>
              <a:t>-Ping Li</a:t>
            </a:r>
          </a:p>
          <a:p>
            <a:r>
              <a:rPr lang="en-US" sz="2400" dirty="0">
                <a:solidFill>
                  <a:prstClr val="black"/>
                </a:solidFill>
              </a:rPr>
              <a:t>	</a:t>
            </a:r>
            <a:r>
              <a:rPr lang="en-US" sz="2400" dirty="0" smtClean="0">
                <a:solidFill>
                  <a:prstClr val="black"/>
                </a:solidFill>
              </a:rPr>
              <a:t>					</a:t>
            </a:r>
            <a:r>
              <a:rPr lang="en-US" sz="2400" dirty="0" err="1" smtClean="0">
                <a:solidFill>
                  <a:prstClr val="black"/>
                </a:solidFill>
              </a:rPr>
              <a:t>Kye</a:t>
            </a:r>
            <a:r>
              <a:rPr lang="en-US" sz="2400" dirty="0" smtClean="0">
                <a:solidFill>
                  <a:prstClr val="black"/>
                </a:solidFill>
              </a:rPr>
              <a:t> Yak See</a:t>
            </a:r>
          </a:p>
          <a:p>
            <a:r>
              <a:rPr lang="en-US" sz="2400" dirty="0">
                <a:solidFill>
                  <a:prstClr val="black"/>
                </a:solidFill>
              </a:rPr>
              <a:t>	</a:t>
            </a:r>
            <a:r>
              <a:rPr lang="en-US" sz="2400" dirty="0" smtClean="0">
                <a:solidFill>
                  <a:prstClr val="black"/>
                </a:solidFill>
              </a:rPr>
              <a:t>					Jun Hong Deng</a:t>
            </a:r>
          </a:p>
          <a:p>
            <a:r>
              <a:rPr lang="en-US" sz="2400" dirty="0">
                <a:solidFill>
                  <a:prstClr val="black"/>
                </a:solidFill>
              </a:rPr>
              <a:t>	</a:t>
            </a:r>
            <a:r>
              <a:rPr lang="en-US" sz="2400" dirty="0" smtClean="0">
                <a:solidFill>
                  <a:prstClr val="black"/>
                </a:solidFill>
              </a:rPr>
              <a:t>					Wee Jin Koh</a:t>
            </a:r>
          </a:p>
          <a:p>
            <a:r>
              <a:rPr lang="en-US" sz="2400" dirty="0">
                <a:solidFill>
                  <a:prstClr val="black"/>
                </a:solidFill>
              </a:rPr>
              <a:t>	</a:t>
            </a:r>
            <a:r>
              <a:rPr lang="en-US" sz="2400" dirty="0" smtClean="0">
                <a:solidFill>
                  <a:prstClr val="black"/>
                </a:solidFill>
              </a:rPr>
              <a:t>					Seow Chiang Yan</a:t>
            </a:r>
          </a:p>
          <a:p>
            <a:r>
              <a:rPr lang="en-US" sz="2400" dirty="0">
                <a:solidFill>
                  <a:prstClr val="black"/>
                </a:solidFill>
              </a:rPr>
              <a:t>	</a:t>
            </a:r>
            <a:r>
              <a:rPr lang="en-US" sz="2400" dirty="0" smtClean="0">
                <a:solidFill>
                  <a:prstClr val="black"/>
                </a:solidFill>
              </a:rPr>
              <a:t>					Lin Biao Wang</a:t>
            </a:r>
            <a:endParaRPr lang="en-US" sz="2400" dirty="0" smtClean="0">
              <a:solidFill>
                <a:prstClr val="black"/>
              </a:solidFill>
            </a:endParaRPr>
          </a:p>
          <a:p>
            <a:pPr>
              <a:spcBef>
                <a:spcPts val="600"/>
              </a:spcBef>
            </a:pPr>
            <a:r>
              <a:rPr lang="en-US" sz="2400" dirty="0" smtClean="0">
                <a:solidFill>
                  <a:prstClr val="black"/>
                </a:solidFill>
              </a:rPr>
              <a:t>Number of chapter members</a:t>
            </a:r>
            <a:r>
              <a:rPr lang="en-US" sz="2400" dirty="0" smtClean="0">
                <a:solidFill>
                  <a:prstClr val="black"/>
                </a:solidFill>
              </a:rPr>
              <a:t>: 32 (active)</a:t>
            </a:r>
            <a:endParaRPr lang="en-US" sz="2400" dirty="0" smtClean="0">
              <a:solidFill>
                <a:prstClr val="black"/>
              </a:solidFill>
            </a:endParaRPr>
          </a:p>
          <a:p>
            <a:endParaRPr lang="en-SG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5063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1945" y="1436765"/>
            <a:ext cx="8156027" cy="1470025"/>
          </a:xfrm>
        </p:spPr>
        <p:txBody>
          <a:bodyPr>
            <a:normAutofit/>
          </a:bodyPr>
          <a:lstStyle/>
          <a:p>
            <a:r>
              <a:rPr lang="en-US" sz="2400" dirty="0" smtClean="0"/>
              <a:t>“From </a:t>
            </a:r>
            <a:r>
              <a:rPr lang="en-US" sz="2400" dirty="0"/>
              <a:t>Computational Electromagnetics to </a:t>
            </a:r>
            <a:r>
              <a:rPr lang="en-US" sz="2400" dirty="0" smtClean="0"/>
              <a:t>Multiphysics Methods</a:t>
            </a:r>
            <a:r>
              <a:rPr lang="en-US" sz="2400" dirty="0"/>
              <a:t>: Capabilities, Challenges and </a:t>
            </a:r>
            <a:r>
              <a:rPr lang="en-US" sz="2400" dirty="0" smtClean="0"/>
              <a:t>Opportunities”</a:t>
            </a:r>
            <a:br>
              <a:rPr lang="en-US" sz="2400" dirty="0" smtClean="0"/>
            </a:br>
            <a:r>
              <a:rPr lang="en-US" sz="2400" dirty="0" smtClean="0"/>
              <a:t>Prof. Wen-Yan Yin, IEEE Fellow, Zhejiang University, China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362" y="3163616"/>
            <a:ext cx="3082321" cy="23117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0110" y="2990871"/>
            <a:ext cx="450893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this seminar, different CEM/MP methods </a:t>
            </a:r>
            <a:r>
              <a:rPr lang="en-US" dirty="0" smtClean="0"/>
              <a:t>have been </a:t>
            </a:r>
            <a:r>
              <a:rPr lang="en-US" dirty="0"/>
              <a:t>introduced and implemented for studying on various </a:t>
            </a:r>
            <a:r>
              <a:rPr lang="en-US" dirty="0" smtClean="0"/>
              <a:t>multiscale/heterogeneous </a:t>
            </a:r>
            <a:r>
              <a:rPr lang="en-US" dirty="0"/>
              <a:t>structures, from electrically large warship to RF power amplifier (PA), 2-D material-based </a:t>
            </a:r>
            <a:r>
              <a:rPr lang="en-US" dirty="0" err="1"/>
              <a:t>metasurfaces</a:t>
            </a:r>
            <a:r>
              <a:rPr lang="en-US" dirty="0"/>
              <a:t>/frequency selective surfaces (FSS), new generation memory and solar </a:t>
            </a:r>
            <a:r>
              <a:rPr lang="en-US" dirty="0" smtClean="0"/>
              <a:t>cells. Challenges </a:t>
            </a:r>
            <a:r>
              <a:rPr lang="en-US" dirty="0"/>
              <a:t>and </a:t>
            </a:r>
            <a:r>
              <a:rPr lang="en-US" dirty="0" smtClean="0"/>
              <a:t>opportunities have also been </a:t>
            </a:r>
            <a:r>
              <a:rPr lang="en-US" dirty="0"/>
              <a:t>demonstrated by both numerical and experimental </a:t>
            </a:r>
            <a:r>
              <a:rPr lang="en-US" dirty="0" smtClean="0"/>
              <a:t>ways.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38198050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1945" y="1436765"/>
            <a:ext cx="8156027" cy="1470025"/>
          </a:xfrm>
        </p:spPr>
        <p:txBody>
          <a:bodyPr>
            <a:normAutofit/>
          </a:bodyPr>
          <a:lstStyle/>
          <a:p>
            <a:r>
              <a:rPr lang="en-US" sz="2400" dirty="0"/>
              <a:t>“A Fast Statistical Eye-diagram Estimation Method for High-speed Channel including Non-linear Receiver Circuit”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Dr. </a:t>
            </a:r>
            <a:r>
              <a:rPr lang="en-US" sz="2400" dirty="0" err="1" smtClean="0"/>
              <a:t>Heegong</a:t>
            </a:r>
            <a:r>
              <a:rPr lang="en-US" sz="2400" dirty="0" smtClean="0"/>
              <a:t> Kim, TERA Laboratory, KAIST, South Korea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641129" y="2959341"/>
            <a:ext cx="427771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A fast </a:t>
            </a:r>
            <a:r>
              <a:rPr lang="en-US" dirty="0">
                <a:solidFill>
                  <a:prstClr val="black"/>
                </a:solidFill>
              </a:rPr>
              <a:t>statistical eye-diagram estimation method for the signal integrity analysis of the high-speed single-ended </a:t>
            </a:r>
            <a:r>
              <a:rPr lang="en-US" dirty="0" smtClean="0">
                <a:solidFill>
                  <a:prstClr val="black"/>
                </a:solidFill>
              </a:rPr>
              <a:t>channel was introduced</a:t>
            </a:r>
            <a:r>
              <a:rPr lang="en-US" dirty="0">
                <a:solidFill>
                  <a:prstClr val="black"/>
                </a:solidFill>
              </a:rPr>
              <a:t>. For fast BER calculation, the optimal-sized sets of receiver input and external noises for one unit-interval are employed. Different from conventional statistical method, this method covered non-linear part of the high-speed channel, suitable for fast and accurate statistical eye-diagram </a:t>
            </a:r>
            <a:r>
              <a:rPr lang="en-US" dirty="0" smtClean="0">
                <a:solidFill>
                  <a:prstClr val="black"/>
                </a:solidFill>
              </a:rPr>
              <a:t>estimation.</a:t>
            </a:r>
            <a:endParaRPr lang="en-SG" dirty="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047" y="3141252"/>
            <a:ext cx="3069021" cy="246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866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814" y="4921467"/>
            <a:ext cx="6579476" cy="803211"/>
          </a:xfrm>
        </p:spPr>
        <p:txBody>
          <a:bodyPr>
            <a:noAutofit/>
          </a:bodyPr>
          <a:lstStyle/>
          <a:p>
            <a:r>
              <a:rPr lang="en-US" sz="2400" dirty="0" smtClean="0"/>
              <a:t>“2015 </a:t>
            </a:r>
            <a:r>
              <a:rPr lang="en-US" sz="2400" dirty="0"/>
              <a:t>Richard </a:t>
            </a:r>
            <a:r>
              <a:rPr lang="en-US" sz="2400" dirty="0" err="1"/>
              <a:t>Stoddart</a:t>
            </a:r>
            <a:r>
              <a:rPr lang="en-US" sz="2400" dirty="0"/>
              <a:t> Award for Outstanding </a:t>
            </a:r>
            <a:r>
              <a:rPr lang="en-US" sz="2400" dirty="0" smtClean="0"/>
              <a:t>Performance”</a:t>
            </a:r>
            <a:endParaRPr lang="en-US" sz="2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08384" y="5798255"/>
            <a:ext cx="5969876" cy="804862"/>
          </a:xfrm>
        </p:spPr>
        <p:txBody>
          <a:bodyPr>
            <a:normAutofit/>
          </a:bodyPr>
          <a:lstStyle/>
          <a:p>
            <a:pPr algn="ctr"/>
            <a:r>
              <a:rPr lang="en-US" sz="2400" dirty="0" smtClean="0"/>
              <a:t>Professor </a:t>
            </a:r>
            <a:r>
              <a:rPr lang="en-US" sz="2400" dirty="0" err="1" smtClean="0"/>
              <a:t>Er</a:t>
            </a:r>
            <a:r>
              <a:rPr lang="en-US" sz="2400" dirty="0" smtClean="0"/>
              <a:t>-Ping Li</a:t>
            </a:r>
            <a:endParaRPr lang="en-US" sz="2400" dirty="0"/>
          </a:p>
        </p:txBody>
      </p:sp>
      <p:pic>
        <p:nvPicPr>
          <p:cNvPr id="1028" name="Picture 4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7141" y="1292087"/>
            <a:ext cx="2743245" cy="3629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9553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“Best </a:t>
            </a:r>
            <a:r>
              <a:rPr lang="en-US" sz="2400" dirty="0"/>
              <a:t>Symposium </a:t>
            </a:r>
            <a:r>
              <a:rPr lang="en-US" sz="2400" dirty="0" smtClean="0"/>
              <a:t>Paper” </a:t>
            </a:r>
            <a:r>
              <a:rPr lang="en-US" sz="2400" dirty="0"/>
              <a:t>in APEMC 2016 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1" b="2731"/>
          <a:stretch>
            <a:fillRect/>
          </a:stretch>
        </p:blipFill>
        <p:spPr>
          <a:xfrm>
            <a:off x="1792288" y="1323617"/>
            <a:ext cx="5486400" cy="3435488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482948"/>
            <a:ext cx="5486400" cy="804862"/>
          </a:xfrm>
        </p:spPr>
        <p:txBody>
          <a:bodyPr>
            <a:noAutofit/>
          </a:bodyPr>
          <a:lstStyle/>
          <a:p>
            <a:r>
              <a:rPr lang="en-US" sz="2400" dirty="0" smtClean="0"/>
              <a:t>Dr. Si-Ping Gao, Dr. Richard Xian-Ke Gao, Dr. </a:t>
            </a:r>
            <a:r>
              <a:rPr lang="en-US" sz="2400" dirty="0" err="1" smtClean="0"/>
              <a:t>En</a:t>
            </a:r>
            <a:r>
              <a:rPr lang="en-US" sz="2400" dirty="0" smtClean="0"/>
              <a:t>-Xiao Liu, and et al.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15641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768228" y="3219583"/>
            <a:ext cx="38567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Thank you!</a:t>
            </a:r>
            <a:endParaRPr lang="en-U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14474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1435</TotalTime>
  <Words>231</Words>
  <Application>Microsoft Office PowerPoint</Application>
  <PresentationFormat>On-screen Show (4:3)</PresentationFormat>
  <Paragraphs>26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Office Theme</vt:lpstr>
      <vt:lpstr>1_Office Theme</vt:lpstr>
      <vt:lpstr>2_Office Theme</vt:lpstr>
      <vt:lpstr>Custom Design</vt:lpstr>
      <vt:lpstr>PowerPoint Presentation</vt:lpstr>
      <vt:lpstr>PowerPoint Presentation</vt:lpstr>
      <vt:lpstr>IEEE Singapore EMC Chapter</vt:lpstr>
      <vt:lpstr>“From Computational Electromagnetics to Multiphysics Methods: Capabilities, Challenges and Opportunities” Prof. Wen-Yan Yin, IEEE Fellow, Zhejiang University, China</vt:lpstr>
      <vt:lpstr>“A Fast Statistical Eye-diagram Estimation Method for High-speed Channel including Non-linear Receiver Circuit” Dr. Heegong Kim, TERA Laboratory, KAIST, South Korea</vt:lpstr>
      <vt:lpstr>“2015 Richard Stoddart Award for Outstanding Performance”</vt:lpstr>
      <vt:lpstr>“Best Symposium Paper” in APEMC 2016 </vt:lpstr>
      <vt:lpstr>PowerPoint Presentation</vt:lpstr>
    </vt:vector>
  </TitlesOfParts>
  <Company>ATG Productions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Christy Moeller</dc:creator>
  <cp:lastModifiedBy>Windows User</cp:lastModifiedBy>
  <cp:revision>24</cp:revision>
  <dcterms:created xsi:type="dcterms:W3CDTF">2015-07-29T21:35:17Z</dcterms:created>
  <dcterms:modified xsi:type="dcterms:W3CDTF">2016-06-29T08:13:41Z</dcterms:modified>
</cp:coreProperties>
</file>